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58" r:id="rId7"/>
    <p:sldId id="260" r:id="rId8"/>
    <p:sldId id="259" r:id="rId9"/>
    <p:sldId id="281" r:id="rId10"/>
    <p:sldId id="266" r:id="rId11"/>
    <p:sldId id="282" r:id="rId12"/>
    <p:sldId id="284" r:id="rId13"/>
    <p:sldId id="286" r:id="rId14"/>
    <p:sldId id="287" r:id="rId15"/>
    <p:sldId id="283" r:id="rId16"/>
    <p:sldId id="262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D7D5"/>
    <a:srgbClr val="8189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24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outlineViewPr>
    <p:cViewPr>
      <p:scale>
        <a:sx n="33" d="100"/>
        <a:sy n="33" d="100"/>
      </p:scale>
      <p:origin x="0" y="-8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8FCD50D-240B-4202-BA15-9436303309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86A40-88CC-4CF8-A82C-0522A84173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78CE2-C833-4BFB-B646-A41BF50DD3DE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1F718-5D0C-484C-9E94-4002D1F60A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46DE25-1D25-4297-ACEE-43B0A6165A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706342-55CD-4F55-9921-27DD6E1BAC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9513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5D0CA-A9EA-4786-92CB-50D9D9B29FEF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86772-94DE-41DD-845F-738AE05EE9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25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BE5F371-5525-435D-A976-3813CDC7E2F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32B57-459F-4669-8A88-96A6A1E14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3925" y="0"/>
            <a:ext cx="5758075" cy="5391215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tIns="5394960" anchor="b"/>
          <a:lstStyle>
            <a:lvl1pPr>
              <a:lnSpc>
                <a:spcPct val="80000"/>
              </a:lnSpc>
              <a:defRPr sz="60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F4472392-D2F6-424E-BA23-46AF83099F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926" y="5391215"/>
            <a:ext cx="5758074" cy="1466785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2000" i="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49209FF-BA53-4DEA-823A-B6660FF16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434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81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for Product Launch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raphic 43">
            <a:extLst>
              <a:ext uri="{FF2B5EF4-FFF2-40B4-BE49-F238E27FC236}">
                <a16:creationId xmlns:a16="http://schemas.microsoft.com/office/drawing/2014/main" id="{D76CD6FD-D22D-437F-BDAE-7B3ECB0EF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29937" y="0"/>
            <a:ext cx="7462063" cy="6858000"/>
          </a:xfrm>
          <a:custGeom>
            <a:avLst/>
            <a:gdLst>
              <a:gd name="connsiteX0" fmla="*/ 2766060 w 5591365"/>
              <a:gd name="connsiteY0" fmla="*/ 1566101 h 5138737"/>
              <a:gd name="connsiteX1" fmla="*/ 658749 w 5591365"/>
              <a:gd name="connsiteY1" fmla="*/ 2875979 h 5138737"/>
              <a:gd name="connsiteX2" fmla="*/ 0 w 5591365"/>
              <a:gd name="connsiteY2" fmla="*/ 4702016 h 5138737"/>
              <a:gd name="connsiteX3" fmla="*/ 26670 w 5591365"/>
              <a:gd name="connsiteY3" fmla="*/ 5138738 h 5138737"/>
              <a:gd name="connsiteX4" fmla="*/ 2675763 w 5591365"/>
              <a:gd name="connsiteY4" fmla="*/ 5138738 h 5138737"/>
              <a:gd name="connsiteX5" fmla="*/ 2481072 w 5591365"/>
              <a:gd name="connsiteY5" fmla="*/ 4439984 h 5138737"/>
              <a:gd name="connsiteX6" fmla="*/ 2804636 w 5591365"/>
              <a:gd name="connsiteY6" fmla="*/ 3584734 h 5138737"/>
              <a:gd name="connsiteX7" fmla="*/ 3798570 w 5591365"/>
              <a:gd name="connsiteY7" fmla="*/ 2814257 h 5138737"/>
              <a:gd name="connsiteX8" fmla="*/ 5378101 w 5591365"/>
              <a:gd name="connsiteY8" fmla="*/ 4717352 h 5138737"/>
              <a:gd name="connsiteX9" fmla="*/ 4949381 w 5591365"/>
              <a:gd name="connsiteY9" fmla="*/ 5138642 h 5138737"/>
              <a:gd name="connsiteX10" fmla="*/ 5591366 w 5591365"/>
              <a:gd name="connsiteY10" fmla="*/ 5138642 h 5138737"/>
              <a:gd name="connsiteX11" fmla="*/ 5591366 w 5591365"/>
              <a:gd name="connsiteY11" fmla="*/ 0 h 5138737"/>
              <a:gd name="connsiteX12" fmla="*/ 5397056 w 5591365"/>
              <a:gd name="connsiteY12" fmla="*/ 0 h 5138737"/>
              <a:gd name="connsiteX13" fmla="*/ 4684681 w 5591365"/>
              <a:gd name="connsiteY13" fmla="*/ 595217 h 5138737"/>
              <a:gd name="connsiteX14" fmla="*/ 4254627 w 5591365"/>
              <a:gd name="connsiteY14" fmla="*/ 0 h 5138737"/>
              <a:gd name="connsiteX15" fmla="*/ 1910620 w 5591365"/>
              <a:gd name="connsiteY15" fmla="*/ 0 h 5138737"/>
              <a:gd name="connsiteX16" fmla="*/ 2018633 w 5591365"/>
              <a:gd name="connsiteY16" fmla="*/ 314039 h 5138737"/>
              <a:gd name="connsiteX17" fmla="*/ 2766060 w 5591365"/>
              <a:gd name="connsiteY17" fmla="*/ 1566101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91365" h="5138737">
                <a:moveTo>
                  <a:pt x="2766060" y="1566101"/>
                </a:moveTo>
                <a:cubicBezTo>
                  <a:pt x="1800416" y="1946243"/>
                  <a:pt x="1097947" y="2382869"/>
                  <a:pt x="658749" y="2875979"/>
                </a:cubicBezTo>
                <a:cubicBezTo>
                  <a:pt x="219551" y="3368993"/>
                  <a:pt x="0" y="3977735"/>
                  <a:pt x="0" y="4702016"/>
                </a:cubicBezTo>
                <a:cubicBezTo>
                  <a:pt x="0" y="4853178"/>
                  <a:pt x="9049" y="4998720"/>
                  <a:pt x="26670" y="5138738"/>
                </a:cubicBezTo>
                <a:lnTo>
                  <a:pt x="2675763" y="5138738"/>
                </a:lnTo>
                <a:cubicBezTo>
                  <a:pt x="2546033" y="4937951"/>
                  <a:pt x="2481072" y="4705065"/>
                  <a:pt x="2481072" y="4439984"/>
                </a:cubicBezTo>
                <a:cubicBezTo>
                  <a:pt x="2481072" y="4136898"/>
                  <a:pt x="2588990" y="3851815"/>
                  <a:pt x="2804636" y="3584734"/>
                </a:cubicBezTo>
                <a:cubicBezTo>
                  <a:pt x="3020378" y="3317653"/>
                  <a:pt x="3351657" y="3060764"/>
                  <a:pt x="3798570" y="2814257"/>
                </a:cubicBezTo>
                <a:lnTo>
                  <a:pt x="5378101" y="4717352"/>
                </a:lnTo>
                <a:cubicBezTo>
                  <a:pt x="5225510" y="4879181"/>
                  <a:pt x="5082635" y="5019580"/>
                  <a:pt x="4949381" y="5138642"/>
                </a:cubicBezTo>
                <a:lnTo>
                  <a:pt x="5591366" y="5138642"/>
                </a:lnTo>
                <a:lnTo>
                  <a:pt x="5591366" y="0"/>
                </a:lnTo>
                <a:lnTo>
                  <a:pt x="5397056" y="0"/>
                </a:lnTo>
                <a:cubicBezTo>
                  <a:pt x="5226368" y="200978"/>
                  <a:pt x="4988910" y="399383"/>
                  <a:pt x="4684681" y="595217"/>
                </a:cubicBezTo>
                <a:cubicBezTo>
                  <a:pt x="4507230" y="377000"/>
                  <a:pt x="4364070" y="178689"/>
                  <a:pt x="4254627" y="0"/>
                </a:cubicBezTo>
                <a:lnTo>
                  <a:pt x="1910620" y="0"/>
                </a:lnTo>
                <a:cubicBezTo>
                  <a:pt x="1941005" y="105728"/>
                  <a:pt x="1976914" y="210407"/>
                  <a:pt x="2018633" y="314039"/>
                </a:cubicBezTo>
                <a:cubicBezTo>
                  <a:pt x="2172748" y="696754"/>
                  <a:pt x="2421922" y="1114044"/>
                  <a:pt x="2766060" y="156610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08A071-1D5B-4870-BDE1-3D7860940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82" y="1584731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C4D3E7-34AF-4BBC-820B-B9D5B5582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82" y="3058235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35B180-197F-4655-9DF9-6F97871FD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82" y="4531739"/>
            <a:ext cx="1435618" cy="1239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E411CF-DDD5-47E6-AE48-6E78CED74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8164" y="1584731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1CE1B6-B343-4CB0-8870-8F3029C94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8164" y="3058235"/>
            <a:ext cx="1435618" cy="1239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DF789-75CD-4A82-A55E-B3FA178A94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531" y="521208"/>
            <a:ext cx="10302551" cy="535197"/>
          </a:xfrm>
          <a:prstGeom prst="rect">
            <a:avLst/>
          </a:prstGeom>
        </p:spPr>
        <p:txBody>
          <a:bodyPr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148E7C4-0020-4D4D-98B4-CF74932ABA7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1983" y="1584731"/>
            <a:ext cx="1435618" cy="12395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#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61FBF8-345F-44C0-8E07-2ADA2912EB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78239" y="1530267"/>
            <a:ext cx="3365361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443AAEC-2D13-4AEA-B6F3-64CD19F537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78031" y="1798653"/>
            <a:ext cx="3365018" cy="1025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E645377D-2B37-46EC-85C8-CA0175FE7C7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98439" y="1584731"/>
            <a:ext cx="1435618" cy="12395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#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2BEF198A-8B55-4495-8E2C-7353D5ECB31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22399" y="1530267"/>
            <a:ext cx="3365361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C1789F23-CF61-46B6-8E1F-7AB61D2742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2191" y="1798653"/>
            <a:ext cx="3365018" cy="1025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F3E1A50-0136-4F59-B77E-5F459F00AF3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1982" y="3058235"/>
            <a:ext cx="1435618" cy="12395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#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D867EC1-9F32-4507-9D3D-FD5C7065FB9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68798" y="3025216"/>
            <a:ext cx="3365361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273B4FE0-4DD8-43E5-A806-A3B5C606560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568590" y="3293602"/>
            <a:ext cx="3365018" cy="10031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49B6558B-2AB2-4BB0-B77C-1E54894F068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98438" y="3058235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#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0AF68C32-9E9C-41F0-9ACB-81A5B8E0616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912958" y="3025216"/>
            <a:ext cx="3365361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B4555F9F-B048-4A3C-B1BD-6092008CEC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12750" y="3293602"/>
            <a:ext cx="3365018" cy="10031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587FCAF-B449-43EB-AE84-1BF56D4ADA9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1982" y="4531739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#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C2A235B5-899D-4620-B89E-715B10591A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3951" y="4494630"/>
            <a:ext cx="3365361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7EA8C6DF-B88C-428A-90D8-86C317465F2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63743" y="4763016"/>
            <a:ext cx="3365018" cy="10031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E0C1B-BDF6-473C-82EC-3298F22A6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F3231-43C6-49F7-B336-0E3A56D6D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1B9FC-FE60-4D5B-A7C5-BE8486B61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3008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E419E45-DB97-4DFC-BDE1-B4AD51B01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1503644"/>
            <a:ext cx="12192001" cy="536486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281C62C9-FFA2-4AEE-8FC3-A4DAEFE274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5562" y="514418"/>
            <a:ext cx="10515600" cy="501852"/>
          </a:xfrm>
          <a:prstGeom prst="rect">
            <a:avLst/>
          </a:prstGeom>
        </p:spPr>
        <p:txBody>
          <a:bodyPr/>
          <a:lstStyle>
            <a:lvl1pPr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AA5994-F868-4A06-B33A-66C8B51E9E5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495425"/>
            <a:ext cx="10515600" cy="46497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47C33-5A7A-4AED-9A52-3C23B79C6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DD258-4C4D-43B4-8A76-71FB3C4FC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DB112-1E48-4647-82C7-DB5A1769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45974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as of Focu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raphic 11">
            <a:extLst>
              <a:ext uri="{FF2B5EF4-FFF2-40B4-BE49-F238E27FC236}">
                <a16:creationId xmlns:a16="http://schemas.microsoft.com/office/drawing/2014/main" id="{EC3DDEF0-31D2-4F9A-BC90-624839FC6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73204" y="0"/>
            <a:ext cx="7641807" cy="6858000"/>
          </a:xfrm>
          <a:custGeom>
            <a:avLst/>
            <a:gdLst>
              <a:gd name="connsiteX0" fmla="*/ 1545336 w 5726048"/>
              <a:gd name="connsiteY0" fmla="*/ 0 h 5138737"/>
              <a:gd name="connsiteX1" fmla="*/ 0 w 5726048"/>
              <a:gd name="connsiteY1" fmla="*/ 5138738 h 5138737"/>
              <a:gd name="connsiteX2" fmla="*/ 1837754 w 5726048"/>
              <a:gd name="connsiteY2" fmla="*/ 5138738 h 5138737"/>
              <a:gd name="connsiteX3" fmla="*/ 2697385 w 5726048"/>
              <a:gd name="connsiteY3" fmla="*/ 1510760 h 5138737"/>
              <a:gd name="connsiteX4" fmla="*/ 3593211 w 5726048"/>
              <a:gd name="connsiteY4" fmla="*/ 5138738 h 5138737"/>
              <a:gd name="connsiteX5" fmla="*/ 5726049 w 5726048"/>
              <a:gd name="connsiteY5" fmla="*/ 5138738 h 5138737"/>
              <a:gd name="connsiteX6" fmla="*/ 4256056 w 5726048"/>
              <a:gd name="connsiteY6" fmla="*/ 0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26048" h="5138737">
                <a:moveTo>
                  <a:pt x="1545336" y="0"/>
                </a:moveTo>
                <a:lnTo>
                  <a:pt x="0" y="5138738"/>
                </a:lnTo>
                <a:lnTo>
                  <a:pt x="1837754" y="5138738"/>
                </a:lnTo>
                <a:lnTo>
                  <a:pt x="2697385" y="1510760"/>
                </a:lnTo>
                <a:lnTo>
                  <a:pt x="3593211" y="5138738"/>
                </a:lnTo>
                <a:lnTo>
                  <a:pt x="5726049" y="5138738"/>
                </a:lnTo>
                <a:lnTo>
                  <a:pt x="4256056" y="0"/>
                </a:lnTo>
                <a:close/>
              </a:path>
            </a:pathLst>
          </a:custGeom>
          <a:solidFill>
            <a:schemeClr val="accent5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52DBD-FCE3-4200-8796-599AD76DB9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6862" y="894716"/>
            <a:ext cx="10515600" cy="495300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4275A5D8-FFDD-4BA1-A19F-78CC721D90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0915" y="2215197"/>
            <a:ext cx="4376935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0916AEE1-7FDC-405E-B7F8-C3A7FEBD07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0707" y="2637562"/>
            <a:ext cx="4376489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C244466E-4E38-43BC-A275-2E83B59875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3464" y="2215196"/>
            <a:ext cx="4376935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BDF3609D-E7F8-453C-B1CF-2E48118DEE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3945" y="2637561"/>
            <a:ext cx="4376490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8B6E9-9794-42AA-BDE2-2F9DF1839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59A997-FE21-4068-BD9C-7510BF6E4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242B91-07C6-4985-8E15-8D98F1A56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853136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w We Get The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1">
            <a:extLst>
              <a:ext uri="{FF2B5EF4-FFF2-40B4-BE49-F238E27FC236}">
                <a16:creationId xmlns:a16="http://schemas.microsoft.com/office/drawing/2014/main" id="{F35C7915-2A65-44A0-8407-F3A9430EA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73204" y="0"/>
            <a:ext cx="7641807" cy="6858000"/>
          </a:xfrm>
          <a:custGeom>
            <a:avLst/>
            <a:gdLst>
              <a:gd name="connsiteX0" fmla="*/ 1545336 w 5726048"/>
              <a:gd name="connsiteY0" fmla="*/ 0 h 5138737"/>
              <a:gd name="connsiteX1" fmla="*/ 0 w 5726048"/>
              <a:gd name="connsiteY1" fmla="*/ 5138738 h 5138737"/>
              <a:gd name="connsiteX2" fmla="*/ 1837754 w 5726048"/>
              <a:gd name="connsiteY2" fmla="*/ 5138738 h 5138737"/>
              <a:gd name="connsiteX3" fmla="*/ 2697385 w 5726048"/>
              <a:gd name="connsiteY3" fmla="*/ 1510760 h 5138737"/>
              <a:gd name="connsiteX4" fmla="*/ 3593211 w 5726048"/>
              <a:gd name="connsiteY4" fmla="*/ 5138738 h 5138737"/>
              <a:gd name="connsiteX5" fmla="*/ 5726049 w 5726048"/>
              <a:gd name="connsiteY5" fmla="*/ 5138738 h 5138737"/>
              <a:gd name="connsiteX6" fmla="*/ 4256056 w 5726048"/>
              <a:gd name="connsiteY6" fmla="*/ 0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26048" h="5138737">
                <a:moveTo>
                  <a:pt x="1545336" y="0"/>
                </a:moveTo>
                <a:lnTo>
                  <a:pt x="0" y="5138738"/>
                </a:lnTo>
                <a:lnTo>
                  <a:pt x="1837754" y="5138738"/>
                </a:lnTo>
                <a:lnTo>
                  <a:pt x="2697385" y="1510760"/>
                </a:lnTo>
                <a:lnTo>
                  <a:pt x="3593211" y="5138738"/>
                </a:lnTo>
                <a:lnTo>
                  <a:pt x="5726049" y="5138738"/>
                </a:lnTo>
                <a:lnTo>
                  <a:pt x="4256056" y="0"/>
                </a:lnTo>
                <a:close/>
              </a:path>
            </a:pathLst>
          </a:custGeom>
          <a:solidFill>
            <a:schemeClr val="accent5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F257D4-C810-4CFA-8B86-45EE05E1BC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869" y="893674"/>
            <a:ext cx="10515600" cy="495300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23C10DEF-E8ED-436F-B228-86D73E3D45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00" y="2216238"/>
            <a:ext cx="3604193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4CD509E6-3210-4BEC-B28E-BFF3CBD218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893" y="2638603"/>
            <a:ext cx="3603826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8D55AF8-203B-4573-910D-40DAA7E391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6540" y="2216238"/>
            <a:ext cx="3604193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AD2DFF4B-F817-4BFC-B12F-1E0457EF07B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6333" y="2638603"/>
            <a:ext cx="3603826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C8EFF5B-8675-4033-9576-3B84EED6C6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07980" y="2216238"/>
            <a:ext cx="3387610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B47FAE44-E9F0-4F90-9E79-AFB6CE26F4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07772" y="2638603"/>
            <a:ext cx="3387265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B9BDF-11CB-4EA0-B2E4-1CD82B6ED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940558-56C3-4F42-A159-12BF88728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091AB6-67A9-4FEE-98C9-495A1CCB1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24570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5036E8E-72DC-4FB2-BC8F-CA1AD2F3B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0" y="0"/>
            <a:ext cx="609599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5E96FC-B47B-4DA1-9369-B765A705FA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2287" y="2068863"/>
            <a:ext cx="4594823" cy="557552"/>
          </a:xfrm>
          <a:prstGeom prst="rect">
            <a:avLst/>
          </a:prstGeom>
        </p:spPr>
        <p:txBody>
          <a:bodyPr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8800B990-833E-4C0D-A433-B21CF9A79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2287" y="2626414"/>
            <a:ext cx="4259684" cy="285999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5000"/>
              </a:lnSpc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7627E8A-9EB4-41E2-8847-B5BDD7FC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62D8A98-3508-4B88-A239-BBFF76D51F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C103218-0175-45B7-900A-DF77A2CC6BE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5999" y="3429000"/>
            <a:ext cx="6096000" cy="3429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F1478D8-A909-4307-9777-531032CF2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5998" y="6356350"/>
            <a:ext cx="3249170" cy="501649"/>
          </a:xfrm>
          <a:solidFill>
            <a:schemeClr val="accent1">
              <a:lumMod val="50000"/>
              <a:alpha val="9000"/>
            </a:schemeClr>
          </a:solidFill>
        </p:spPr>
        <p:txBody>
          <a:bodyPr lIns="365760" bIns="182880"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33DDC16-EF3C-4507-A82A-86B1B82C86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45167" y="6356350"/>
            <a:ext cx="2846831" cy="501650"/>
          </a:xfrm>
          <a:solidFill>
            <a:schemeClr val="accent1">
              <a:lumMod val="50000"/>
              <a:alpha val="9000"/>
            </a:schemeClr>
          </a:solidFill>
        </p:spPr>
        <p:txBody>
          <a:bodyPr rIns="594360" bIns="18288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052999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61E42000-EF35-469E-8324-0C7BD97EF7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6FEB11-3B93-4C0A-A820-D5B092929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5575851" cy="4210387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68680" bIns="182880" anchor="b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CE695F7E-76BA-4A5F-9C71-C47DD1B567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4210388"/>
            <a:ext cx="5575849" cy="2118216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anchor="t"/>
          <a:lstStyle>
            <a:lvl1pPr marL="0" indent="0">
              <a:lnSpc>
                <a:spcPct val="125000"/>
              </a:lnSpc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66E471-F864-4D68-9682-2E0108374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" y="6331226"/>
            <a:ext cx="3497063" cy="526774"/>
          </a:xfrm>
          <a:solidFill>
            <a:schemeClr val="accent1">
              <a:lumMod val="50000"/>
              <a:alpha val="9000"/>
            </a:schemeClr>
          </a:solidFill>
        </p:spPr>
        <p:txBody>
          <a:bodyPr lIns="850392" bIns="13716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32384D-15A3-4765-AA16-FD8F27E55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7062" y="6336472"/>
            <a:ext cx="5197878" cy="529397"/>
          </a:xfrm>
          <a:solidFill>
            <a:schemeClr val="accent1">
              <a:lumMod val="50000"/>
              <a:alpha val="9000"/>
            </a:schemeClr>
          </a:solidFill>
        </p:spPr>
        <p:txBody>
          <a:bodyPr bIns="18288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EB306-C51D-4724-AA0E-9EFA95D698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28604"/>
            <a:ext cx="3497060" cy="529396"/>
          </a:xfrm>
          <a:solidFill>
            <a:schemeClr val="accent1">
              <a:lumMod val="50000"/>
              <a:alpha val="9000"/>
            </a:schemeClr>
          </a:solidFill>
        </p:spPr>
        <p:txBody>
          <a:bodyPr rIns="585216" bIns="18288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85546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ECBA8-B670-42D7-A41A-9EEF34539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9826" y="1209670"/>
            <a:ext cx="5135764" cy="495300"/>
          </a:xfrm>
          <a:prstGeom prst="rect">
            <a:avLst/>
          </a:prstGeom>
        </p:spPr>
        <p:txBody>
          <a:bodyPr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D74CE58-DADF-49AA-ACA2-255E4E0CEF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08065E7-24BC-4E6E-B716-10D3EFBE36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59826" y="1789866"/>
            <a:ext cx="5135764" cy="357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buNone/>
              <a:defRPr sz="18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810BB-89E8-42E9-835D-08D37EEA1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8AC4F-C5EE-4991-A325-A93AAFB46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3368" y="6356350"/>
            <a:ext cx="29718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7D8A0-22D0-4A0F-9295-1F6FA4AAC4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39528" y="6356350"/>
            <a:ext cx="175606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1946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FB531-EB7A-4EBE-8F44-25261902B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7463" y="986268"/>
            <a:ext cx="2893813" cy="1034385"/>
          </a:xfrm>
          <a:prstGeom prst="rect">
            <a:avLst/>
          </a:prstGeom>
        </p:spPr>
        <p:txBody>
          <a:bodyPr anchor="ctr"/>
          <a:lstStyle>
            <a:lvl1pPr algn="r"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546163CD-B898-4FBF-A465-61F3E3E870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41407" y="699461"/>
            <a:ext cx="6547507" cy="155201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5000"/>
              </a:lnSpc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661CDF2-6D55-4CB0-89A5-D6E2B7AA899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993571"/>
            <a:ext cx="12192000" cy="38644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25E9E-378B-4941-AEA1-E4C3CD151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3497062" cy="501650"/>
          </a:xfrm>
          <a:solidFill>
            <a:schemeClr val="accent6">
              <a:alpha val="7000"/>
            </a:schemeClr>
          </a:solidFill>
        </p:spPr>
        <p:txBody>
          <a:bodyPr lIns="841248" bIns="13716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2E291-B9AF-4251-9B9C-431263778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7062" y="6356350"/>
            <a:ext cx="5197878" cy="501650"/>
          </a:xfrm>
          <a:solidFill>
            <a:schemeClr val="accent6">
              <a:alpha val="7000"/>
            </a:schemeClr>
          </a:solidFill>
        </p:spPr>
        <p:txBody>
          <a:bodyPr bIns="18288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57E80-C904-497A-A70B-BB9ADEB3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56350"/>
            <a:ext cx="3497060" cy="501650"/>
          </a:xfrm>
          <a:solidFill>
            <a:schemeClr val="accent6">
              <a:alpha val="7000"/>
            </a:schemeClr>
          </a:solidFill>
        </p:spPr>
        <p:txBody>
          <a:bodyPr rIns="576072" bIns="18288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833183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ry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FA64E0E-E550-49C2-B38B-9C648C6A5B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B791D-4947-41E3-B728-76AB29D7C5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71176" y="0"/>
            <a:ext cx="4020824" cy="2300397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rIns="822960" anchor="b"/>
          <a:lstStyle>
            <a:lvl1pPr>
              <a:lnSpc>
                <a:spcPct val="80000"/>
              </a:lnSpc>
              <a:defRPr sz="4800" cap="all" spc="2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3B94FF5B-17D8-4363-BD43-E7FFC770F6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71176" y="2300396"/>
            <a:ext cx="4020824" cy="4557603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tIns="0" anchor="t"/>
          <a:lstStyle>
            <a:lvl1pPr marL="0" indent="0">
              <a:lnSpc>
                <a:spcPct val="100000"/>
              </a:lnSpc>
              <a:buNone/>
              <a:defRPr sz="2000" i="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84090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rterly Perform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C985EDE1-FE1A-4043-AB3E-E13190B78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1503644"/>
            <a:ext cx="12192001" cy="536486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F8FCAF0-1279-48CD-BFE0-EFED8A6779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5562" y="522081"/>
            <a:ext cx="10515600" cy="495300"/>
          </a:xfrm>
          <a:prstGeom prst="rect">
            <a:avLst/>
          </a:prstGeom>
        </p:spPr>
        <p:txBody>
          <a:bodyPr anchor="ctr"/>
          <a:lstStyle>
            <a:lvl1pPr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AAD25-9222-493C-B78E-39CBE372C9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53862" y="2025650"/>
            <a:ext cx="10580888" cy="4005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BDEB8E-59E0-4561-A350-0EDC248A1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9F8B16-6E70-48F1-ABCB-F2148C86D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EE72C9-BAB9-4BA3-B9CD-76AF01FEE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326018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as of Growth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13D239-DB55-46D9-B88F-C809680A2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153398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9D5FC72-7358-4D0F-9641-569FD46E3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193" y="546310"/>
            <a:ext cx="7121174" cy="495301"/>
          </a:xfrm>
          <a:prstGeom prst="rect">
            <a:avLst/>
          </a:prstGeom>
        </p:spPr>
        <p:txBody>
          <a:bodyPr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33C1F73-10F3-4E1E-9979-32DF285843B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47725" y="1528474"/>
            <a:ext cx="6450013" cy="41287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B65BE-7BDE-4397-B2E2-054F84A86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ED511C-2385-406C-93EF-6DBAA0E30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2731805-E2BE-413D-92F8-D2E87559B2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53398" y="0"/>
            <a:ext cx="4038602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9D6116-4671-4C7B-A118-E31B1369C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860383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650337A3-2F47-4D9A-B240-572DD3AE3F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3DDD687-62AC-4FD3-A6C3-9857FD3187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5970123" cy="4684719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anchor="b"/>
          <a:lstStyle>
            <a:lvl1pPr>
              <a:lnSpc>
                <a:spcPct val="80000"/>
              </a:lnSpc>
              <a:spcBef>
                <a:spcPts val="1000"/>
              </a:spcBef>
              <a:defRPr sz="4000" cap="all" spc="2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72DB0EA3-58EE-48BD-8592-2D27FEC19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684719"/>
            <a:ext cx="5970123" cy="2173281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tIns="182880" anchor="t"/>
          <a:lstStyle>
            <a:lvl1pPr marL="0" indent="0">
              <a:lnSpc>
                <a:spcPct val="100000"/>
              </a:lnSpc>
              <a:buNone/>
              <a:defRPr sz="2000" i="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3E4EC-869C-4BBF-B0EC-C2DCA3143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793A8E-14B8-4534-832A-F3787F735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466EFA-EBB1-46E4-BC21-6BD36CBA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E2DC116-1C4B-4BAE-B1C8-8EA04BBB8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0122" y="0"/>
            <a:ext cx="6221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01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_4-U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aphic 31">
            <a:extLst>
              <a:ext uri="{FF2B5EF4-FFF2-40B4-BE49-F238E27FC236}">
                <a16:creationId xmlns:a16="http://schemas.microsoft.com/office/drawing/2014/main" id="{CF0790E0-1B60-43FC-9885-BE17713C5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" y="0"/>
            <a:ext cx="12203044" cy="6857999"/>
            <a:chOff x="1524000" y="857250"/>
            <a:chExt cx="9143809" cy="5138737"/>
          </a:xfrm>
          <a:solidFill>
            <a:schemeClr val="accent2">
              <a:lumMod val="20000"/>
              <a:lumOff val="80000"/>
              <a:alpha val="10000"/>
            </a:schemeClr>
          </a:solidFill>
        </p:grpSpPr>
        <p:sp>
          <p:nvSpPr>
            <p:cNvPr id="34" name="Graphic 31">
              <a:extLst>
                <a:ext uri="{FF2B5EF4-FFF2-40B4-BE49-F238E27FC236}">
                  <a16:creationId xmlns:a16="http://schemas.microsoft.com/office/drawing/2014/main" id="{34F66DF3-E60A-4AA6-B3DB-F4D6D7BB0CA2}"/>
                </a:ext>
              </a:extLst>
            </p:cNvPr>
            <p:cNvSpPr/>
            <p:nvPr/>
          </p:nvSpPr>
          <p:spPr>
            <a:xfrm>
              <a:off x="1524000" y="857250"/>
              <a:ext cx="2959036" cy="5138737"/>
            </a:xfrm>
            <a:custGeom>
              <a:avLst/>
              <a:gdLst>
                <a:gd name="connsiteX0" fmla="*/ 0 w 2959036"/>
                <a:gd name="connsiteY0" fmla="*/ 0 h 5138737"/>
                <a:gd name="connsiteX1" fmla="*/ 0 w 2959036"/>
                <a:gd name="connsiteY1" fmla="*/ 5138738 h 5138737"/>
                <a:gd name="connsiteX2" fmla="*/ 2959037 w 2959036"/>
                <a:gd name="connsiteY2" fmla="*/ 5138738 h 5138737"/>
                <a:gd name="connsiteX3" fmla="*/ 926306 w 2959036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9036" h="5138737">
                  <a:moveTo>
                    <a:pt x="0" y="0"/>
                  </a:moveTo>
                  <a:lnTo>
                    <a:pt x="0" y="5138738"/>
                  </a:lnTo>
                  <a:lnTo>
                    <a:pt x="2959037" y="5138738"/>
                  </a:lnTo>
                  <a:lnTo>
                    <a:pt x="92630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Graphic 31">
              <a:extLst>
                <a:ext uri="{FF2B5EF4-FFF2-40B4-BE49-F238E27FC236}">
                  <a16:creationId xmlns:a16="http://schemas.microsoft.com/office/drawing/2014/main" id="{EE7F6774-879D-4323-A44D-99E0E5F5A719}"/>
                </a:ext>
              </a:extLst>
            </p:cNvPr>
            <p:cNvSpPr/>
            <p:nvPr/>
          </p:nvSpPr>
          <p:spPr>
            <a:xfrm>
              <a:off x="7712011" y="857250"/>
              <a:ext cx="2955798" cy="5138737"/>
            </a:xfrm>
            <a:custGeom>
              <a:avLst/>
              <a:gdLst>
                <a:gd name="connsiteX0" fmla="*/ 2032731 w 2955798"/>
                <a:gd name="connsiteY0" fmla="*/ 0 h 5138737"/>
                <a:gd name="connsiteX1" fmla="*/ 0 w 2955798"/>
                <a:gd name="connsiteY1" fmla="*/ 5138738 h 5138737"/>
                <a:gd name="connsiteX2" fmla="*/ 2955798 w 2955798"/>
                <a:gd name="connsiteY2" fmla="*/ 5138738 h 5138737"/>
                <a:gd name="connsiteX3" fmla="*/ 2955798 w 2955798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798" h="5138737">
                  <a:moveTo>
                    <a:pt x="2032731" y="0"/>
                  </a:moveTo>
                  <a:lnTo>
                    <a:pt x="0" y="5138738"/>
                  </a:lnTo>
                  <a:lnTo>
                    <a:pt x="2955798" y="5138738"/>
                  </a:lnTo>
                  <a:lnTo>
                    <a:pt x="295579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30753C-2041-4585-A2AE-13937CA090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3862" y="524565"/>
            <a:ext cx="10941728" cy="576447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5EA5C7E-24B9-4B88-95BD-424B41B4894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44172" y="2121764"/>
            <a:ext cx="2357652" cy="20025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A4C2DF15-CF4F-4138-B50F-1BF33309B44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4170" y="4124337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76B399A-F991-43E9-ACD8-BEE6C345D7F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4170" y="4599485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B1EB9900-27EA-4146-A3BC-990DAA7362E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582316" y="2121764"/>
            <a:ext cx="2357652" cy="20025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F295B36C-312A-4F68-8785-926AF39DEC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2314" y="4124337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5A69567D-C005-4D58-8A97-3779831CA0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82314" y="4599485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64FE9303-BBC0-4C8D-B7AB-5CD3E76A981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220462" y="2121764"/>
            <a:ext cx="2357652" cy="20025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CA8A35E4-E339-4851-8E87-ADD5A47D8B7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20460" y="4124337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46C1B6D-3302-4939-ABCB-D64D49E0C0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0460" y="4599485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3BE0235D-B66F-4F0B-A4C1-5F7D63C93E9D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58606" y="2121764"/>
            <a:ext cx="2357652" cy="20025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DB1DD411-2914-4927-88D8-49C5F77DBF7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58604" y="4124337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D913D89D-8800-41B2-9284-538E008D44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858604" y="4599485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B141C-4594-45E3-A576-83731131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24755-F827-42EA-8E6C-044C8D7B5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5C860E-9305-4F6A-96A9-2F014B27B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493765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_8-U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31">
            <a:extLst>
              <a:ext uri="{FF2B5EF4-FFF2-40B4-BE49-F238E27FC236}">
                <a16:creationId xmlns:a16="http://schemas.microsoft.com/office/drawing/2014/main" id="{1E04AE1B-EA25-4B01-8936-C5A4E253B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" y="0"/>
            <a:ext cx="12203044" cy="6857999"/>
            <a:chOff x="1524000" y="857250"/>
            <a:chExt cx="9143809" cy="5138737"/>
          </a:xfrm>
          <a:solidFill>
            <a:schemeClr val="accent2">
              <a:lumMod val="20000"/>
              <a:lumOff val="80000"/>
              <a:alpha val="10000"/>
            </a:schemeClr>
          </a:solidFill>
        </p:grpSpPr>
        <p:sp>
          <p:nvSpPr>
            <p:cNvPr id="20" name="Graphic 31">
              <a:extLst>
                <a:ext uri="{FF2B5EF4-FFF2-40B4-BE49-F238E27FC236}">
                  <a16:creationId xmlns:a16="http://schemas.microsoft.com/office/drawing/2014/main" id="{22105375-AFBE-4CFC-B01F-D4EDF8518F26}"/>
                </a:ext>
              </a:extLst>
            </p:cNvPr>
            <p:cNvSpPr/>
            <p:nvPr/>
          </p:nvSpPr>
          <p:spPr>
            <a:xfrm>
              <a:off x="1524000" y="857250"/>
              <a:ext cx="2959036" cy="5138737"/>
            </a:xfrm>
            <a:custGeom>
              <a:avLst/>
              <a:gdLst>
                <a:gd name="connsiteX0" fmla="*/ 0 w 2959036"/>
                <a:gd name="connsiteY0" fmla="*/ 0 h 5138737"/>
                <a:gd name="connsiteX1" fmla="*/ 0 w 2959036"/>
                <a:gd name="connsiteY1" fmla="*/ 5138738 h 5138737"/>
                <a:gd name="connsiteX2" fmla="*/ 2959037 w 2959036"/>
                <a:gd name="connsiteY2" fmla="*/ 5138738 h 5138737"/>
                <a:gd name="connsiteX3" fmla="*/ 926306 w 2959036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9036" h="5138737">
                  <a:moveTo>
                    <a:pt x="0" y="0"/>
                  </a:moveTo>
                  <a:lnTo>
                    <a:pt x="0" y="5138738"/>
                  </a:lnTo>
                  <a:lnTo>
                    <a:pt x="2959037" y="5138738"/>
                  </a:lnTo>
                  <a:lnTo>
                    <a:pt x="92630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31">
              <a:extLst>
                <a:ext uri="{FF2B5EF4-FFF2-40B4-BE49-F238E27FC236}">
                  <a16:creationId xmlns:a16="http://schemas.microsoft.com/office/drawing/2014/main" id="{0E3207F4-D40C-44E6-8726-1386115F5870}"/>
                </a:ext>
              </a:extLst>
            </p:cNvPr>
            <p:cNvSpPr/>
            <p:nvPr/>
          </p:nvSpPr>
          <p:spPr>
            <a:xfrm>
              <a:off x="7712011" y="857250"/>
              <a:ext cx="2955798" cy="5138737"/>
            </a:xfrm>
            <a:custGeom>
              <a:avLst/>
              <a:gdLst>
                <a:gd name="connsiteX0" fmla="*/ 2032731 w 2955798"/>
                <a:gd name="connsiteY0" fmla="*/ 0 h 5138737"/>
                <a:gd name="connsiteX1" fmla="*/ 0 w 2955798"/>
                <a:gd name="connsiteY1" fmla="*/ 5138738 h 5138737"/>
                <a:gd name="connsiteX2" fmla="*/ 2955798 w 2955798"/>
                <a:gd name="connsiteY2" fmla="*/ 5138738 h 5138737"/>
                <a:gd name="connsiteX3" fmla="*/ 2955798 w 2955798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798" h="5138737">
                  <a:moveTo>
                    <a:pt x="2032731" y="0"/>
                  </a:moveTo>
                  <a:lnTo>
                    <a:pt x="0" y="5138738"/>
                  </a:lnTo>
                  <a:lnTo>
                    <a:pt x="2955798" y="5138738"/>
                  </a:lnTo>
                  <a:lnTo>
                    <a:pt x="295579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C1735E-0205-42E3-A5CB-FC6DF991AC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8829" y="523748"/>
            <a:ext cx="10515600" cy="556795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8" name="Picture Placeholder 9">
            <a:extLst>
              <a:ext uri="{FF2B5EF4-FFF2-40B4-BE49-F238E27FC236}">
                <a16:creationId xmlns:a16="http://schemas.microsoft.com/office/drawing/2014/main" id="{92A77282-5267-4F71-A0BF-DF82ED909EC1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1620451" y="1520596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3EA4E6FE-F090-4542-81C0-C6D241E7468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291631" y="2673057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E99767A9-AC54-4743-BBA3-FB9452700C7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291631" y="3148500"/>
            <a:ext cx="2069691" cy="5732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9" name="Picture Placeholder 9">
            <a:extLst>
              <a:ext uri="{FF2B5EF4-FFF2-40B4-BE49-F238E27FC236}">
                <a16:creationId xmlns:a16="http://schemas.microsoft.com/office/drawing/2014/main" id="{E8AE39FE-294D-4DF3-8C81-E1072C748094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4119392" y="1520596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1707D82F-527A-4E2B-A75C-1AAA60F6634B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791533" y="2674147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5BBF407E-9CF1-4FD6-B672-644EDFEDD63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791533" y="3149590"/>
            <a:ext cx="2069691" cy="5732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0" name="Picture Placeholder 9">
            <a:extLst>
              <a:ext uri="{FF2B5EF4-FFF2-40B4-BE49-F238E27FC236}">
                <a16:creationId xmlns:a16="http://schemas.microsoft.com/office/drawing/2014/main" id="{1A3ECF3D-730A-4424-B01D-D8F4C0DA9491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549002" y="1520596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4" name="Text Placeholder 17">
            <a:extLst>
              <a:ext uri="{FF2B5EF4-FFF2-40B4-BE49-F238E27FC236}">
                <a16:creationId xmlns:a16="http://schemas.microsoft.com/office/drawing/2014/main" id="{225B5D42-F20D-409F-8623-A64142EC2C4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323796" y="2667872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D20F4DBB-A572-46A8-A5B4-3BA6B7FC2B4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323796" y="3143315"/>
            <a:ext cx="2069691" cy="5732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1" name="Picture Placeholder 9">
            <a:extLst>
              <a:ext uri="{FF2B5EF4-FFF2-40B4-BE49-F238E27FC236}">
                <a16:creationId xmlns:a16="http://schemas.microsoft.com/office/drawing/2014/main" id="{91595987-3A61-4A00-9863-883E32AD8340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74860" y="1520596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6" name="Text Placeholder 17">
            <a:extLst>
              <a:ext uri="{FF2B5EF4-FFF2-40B4-BE49-F238E27FC236}">
                <a16:creationId xmlns:a16="http://schemas.microsoft.com/office/drawing/2014/main" id="{B38C024F-59AC-4BC0-9508-BEBF057E1A91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846039" y="2666912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BDB9CAD8-A37F-40F0-9C11-F79C660A79D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846039" y="3142355"/>
            <a:ext cx="2069691" cy="5732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4CC2980B-7671-4F8C-BADD-CF2C88294E85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620451" y="3853061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962E00C-0CE9-4ED2-8C51-91478F7776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91631" y="5005522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285E7C77-6013-467F-AA0B-DB65984B251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91631" y="5480965"/>
            <a:ext cx="2069691" cy="5567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id="{7D6F633A-FD80-4D2C-8476-8100D39C6B64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119392" y="3853061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534B036E-ECDB-4305-8A01-66F6D547169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791533" y="5006612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1" name="Text Placeholder 17">
            <a:extLst>
              <a:ext uri="{FF2B5EF4-FFF2-40B4-BE49-F238E27FC236}">
                <a16:creationId xmlns:a16="http://schemas.microsoft.com/office/drawing/2014/main" id="{F074C60B-FADB-4F44-B718-C0687D1D436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791533" y="5482055"/>
            <a:ext cx="2069691" cy="5567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id="{A34BA53B-3CF1-462B-979A-000E74575C14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549002" y="3853061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B1AAC15F-0501-4CB6-BA46-F9C01D493E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323796" y="5000337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3" name="Text Placeholder 17">
            <a:extLst>
              <a:ext uri="{FF2B5EF4-FFF2-40B4-BE49-F238E27FC236}">
                <a16:creationId xmlns:a16="http://schemas.microsoft.com/office/drawing/2014/main" id="{2C0B84A3-071D-46B3-B912-276ED1F152E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323796" y="5475780"/>
            <a:ext cx="2069691" cy="5567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6" name="Picture Placeholder 9">
            <a:extLst>
              <a:ext uri="{FF2B5EF4-FFF2-40B4-BE49-F238E27FC236}">
                <a16:creationId xmlns:a16="http://schemas.microsoft.com/office/drawing/2014/main" id="{447CE363-8048-45D8-BC95-4E89354EF492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9174860" y="3853061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EEB77DBC-08C4-4B28-9828-33089140761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846039" y="4999377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5" name="Text Placeholder 17">
            <a:extLst>
              <a:ext uri="{FF2B5EF4-FFF2-40B4-BE49-F238E27FC236}">
                <a16:creationId xmlns:a16="http://schemas.microsoft.com/office/drawing/2014/main" id="{C4D2FA18-AB3C-482C-AA57-12C2463265A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846039" y="5474820"/>
            <a:ext cx="2069691" cy="5567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FF793-7D5A-4D82-9EB0-6D4ED7DE9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EE964-1EA4-4134-AB68-1D151221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AF8D0-8415-4A9D-B4F5-92650ECA2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112780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2C545-ABF3-4111-9C70-0C513622F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5239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851B-24D4-40F7-88DA-C06AE17096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07E50-40B2-4772-B85C-0CC91BEBC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38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96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oodfreephotos.com/other-photos/streaks-of-light-on-the-highway.jpg.php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2AD9B64-C3B2-4F92-B013-F9D95DDAC0A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5" t="15948" r="1359" b="10735"/>
          <a:stretch/>
        </p:blipFill>
        <p:spPr>
          <a:xfrm>
            <a:off x="0" y="1"/>
            <a:ext cx="12290612" cy="6857999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934385-D5EE-DE94-6FF0-A2A59AE61751}"/>
              </a:ext>
            </a:extLst>
          </p:cNvPr>
          <p:cNvSpPr txBox="1"/>
          <p:nvPr/>
        </p:nvSpPr>
        <p:spPr>
          <a:xfrm>
            <a:off x="0" y="2444839"/>
            <a:ext cx="12290612" cy="249299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4400" dirty="0">
              <a:solidFill>
                <a:schemeClr val="bg1"/>
              </a:solidFill>
              <a:latin typeface="Rockwell" panose="02060603020205020403" pitchFamily="18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Rockwell" panose="02060603020205020403" pitchFamily="18" charset="0"/>
              </a:rPr>
              <a:t>METRO INTERSTATE TRAFFIC VOLUME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Rockwell" panose="02060603020205020403" pitchFamily="18" charset="0"/>
              </a:rPr>
              <a:t>I-94</a:t>
            </a:r>
          </a:p>
          <a:p>
            <a:pPr algn="ctr"/>
            <a:endParaRPr lang="en-IN" sz="44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B272E7-3B23-EDA7-EA33-7026A0184CA4}"/>
              </a:ext>
            </a:extLst>
          </p:cNvPr>
          <p:cNvSpPr txBox="1"/>
          <p:nvPr/>
        </p:nvSpPr>
        <p:spPr>
          <a:xfrm>
            <a:off x="0" y="-15239"/>
            <a:ext cx="12290612" cy="461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IN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5D7298-557C-DF06-D5C9-D0AF432EC98A}"/>
              </a:ext>
            </a:extLst>
          </p:cNvPr>
          <p:cNvSpPr txBox="1"/>
          <p:nvPr/>
        </p:nvSpPr>
        <p:spPr>
          <a:xfrm>
            <a:off x="0" y="6396334"/>
            <a:ext cx="12290612" cy="461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1394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77D8642-6A8C-84AC-FE89-C4252375F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2521"/>
            <a:ext cx="10515600" cy="495300"/>
          </a:xfrm>
        </p:spPr>
        <p:txBody>
          <a:bodyPr/>
          <a:lstStyle/>
          <a:p>
            <a:r>
              <a:rPr lang="en-US" dirty="0"/>
              <a:t>Machine learning models</a:t>
            </a:r>
            <a:endParaRPr lang="en-IN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629CB7D-062A-F259-5C35-069F9C6F92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737" y="1047624"/>
            <a:ext cx="3909733" cy="495300"/>
          </a:xfrm>
        </p:spPr>
        <p:txBody>
          <a:bodyPr>
            <a:normAutofit/>
          </a:bodyPr>
          <a:lstStyle/>
          <a:p>
            <a:r>
              <a:rPr lang="en-US" dirty="0"/>
              <a:t>Deployed model In excel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AE664F-42E7-CFC6-FA30-0E5FFBBCA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80BB-C0DF-4F1B-8821-E3FD53412E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697371-DD62-D5F1-9CB2-73A115D8C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 models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6DB2D9-FD8D-C54A-7317-C25A98B43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1F4E7-F24B-CB52-DBA3-492824C74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23" y="3787112"/>
            <a:ext cx="11651753" cy="2063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77016E-EB8F-B7FD-E963-DD880F3376BF}"/>
              </a:ext>
            </a:extLst>
          </p:cNvPr>
          <p:cNvSpPr txBox="1"/>
          <p:nvPr/>
        </p:nvSpPr>
        <p:spPr>
          <a:xfrm>
            <a:off x="515737" y="1613859"/>
            <a:ext cx="33051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model created from the predictive experiment is deployed into excel.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Some sample is fed into the excel sheet, which gave the predicted output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604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77D8642-6A8C-84AC-FE89-C4252375F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2521"/>
            <a:ext cx="10515600" cy="495300"/>
          </a:xfrm>
        </p:spPr>
        <p:txBody>
          <a:bodyPr/>
          <a:lstStyle/>
          <a:p>
            <a:r>
              <a:rPr lang="en-US" dirty="0"/>
              <a:t>observations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AE664F-42E7-CFC6-FA30-0E5FFBBCA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80BB-C0DF-4F1B-8821-E3FD53412E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697371-DD62-D5F1-9CB2-73A115D8C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observations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6DB2D9-FD8D-C54A-7317-C25A98B43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86D1D7-DEA1-49C4-6333-BB5FFE4D1F8C}"/>
              </a:ext>
            </a:extLst>
          </p:cNvPr>
          <p:cNvSpPr txBox="1"/>
          <p:nvPr/>
        </p:nvSpPr>
        <p:spPr>
          <a:xfrm>
            <a:off x="1295400" y="1340963"/>
            <a:ext cx="960119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b="0" i="0" dirty="0">
                <a:solidFill>
                  <a:schemeClr val="bg1"/>
                </a:solidFill>
                <a:effectLst/>
              </a:rPr>
              <a:t> </a:t>
            </a:r>
            <a:r>
              <a:rPr lang="en-US" dirty="0">
                <a:solidFill>
                  <a:schemeClr val="bg1"/>
                </a:solidFill>
              </a:rPr>
              <a:t>F</a:t>
            </a:r>
            <a:r>
              <a:rPr lang="en-US" b="0" i="0" dirty="0">
                <a:solidFill>
                  <a:schemeClr val="bg1"/>
                </a:solidFill>
                <a:effectLst/>
              </a:rPr>
              <a:t>actors causing high traffic volumes on the I94-Interstate Highway. </a:t>
            </a:r>
          </a:p>
          <a:p>
            <a:endParaRPr lang="en-US" b="0" i="0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</a:t>
            </a:r>
            <a:r>
              <a:rPr lang="en-US" b="0" i="0" dirty="0">
                <a:solidFill>
                  <a:schemeClr val="bg1"/>
                </a:solidFill>
                <a:effectLst/>
              </a:rPr>
              <a:t>eather is the biggest contributor to high traffic volumes from 2012-2018 on the I-94 interstate highway.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</a:rPr>
              <a:t>Three sets of </a:t>
            </a:r>
            <a:r>
              <a:rPr lang="en-US" dirty="0">
                <a:solidFill>
                  <a:schemeClr val="bg1"/>
                </a:solidFill>
              </a:rPr>
              <a:t>w</a:t>
            </a:r>
            <a:r>
              <a:rPr lang="en-US" b="0" i="0" dirty="0">
                <a:solidFill>
                  <a:schemeClr val="bg1"/>
                </a:solidFill>
                <a:effectLst/>
              </a:rPr>
              <a:t>eather description appear to best correlate with high traffic volumes </a:t>
            </a:r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en-US" b="0" i="0" dirty="0">
                <a:solidFill>
                  <a:schemeClr val="bg1"/>
                </a:solidFill>
                <a:effectLst/>
              </a:rPr>
              <a:t>(&gt;5000).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</a:rPr>
              <a:t>Shower Snow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</a:rPr>
              <a:t>Proximity thunderstorm with drizzle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</a:rPr>
              <a:t>Light rain and snow</a:t>
            </a:r>
          </a:p>
          <a:p>
            <a:pPr lvl="1"/>
            <a:endParaRPr lang="en-US" b="0" i="0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</a:rPr>
              <a:t>Business days show higher volumes than weekend days, rush hour appears to be from (7AM-4PM).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b="0" i="0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339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FF872A7D-E6CA-4BD5-B88B-0498D0B75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333" y="658179"/>
            <a:ext cx="3246645" cy="495300"/>
          </a:xfrm>
        </p:spPr>
        <p:txBody>
          <a:bodyPr/>
          <a:lstStyle/>
          <a:p>
            <a:r>
              <a:rPr lang="en-US" sz="4000" dirty="0"/>
              <a:t>outcomes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FC41A5-6D3B-4D54-8B6D-00B49FDE21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1533" y="1709085"/>
            <a:ext cx="4114800" cy="422365"/>
          </a:xfrm>
        </p:spPr>
        <p:txBody>
          <a:bodyPr>
            <a:noAutofit/>
          </a:bodyPr>
          <a:lstStyle/>
          <a:p>
            <a:r>
              <a:rPr lang="en-US" sz="3200" dirty="0"/>
              <a:t>To increase road safety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B987E6-40EA-4DAD-817D-CF8573D44B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1533" y="2746147"/>
            <a:ext cx="3603826" cy="3325723"/>
          </a:xfrm>
        </p:spPr>
        <p:txBody>
          <a:bodyPr>
            <a:noAutofit/>
          </a:bodyPr>
          <a:lstStyle/>
          <a:p>
            <a:r>
              <a:rPr lang="en-US" sz="2000" dirty="0"/>
              <a:t>Regulating the traffic to prevent accidents on the highway.</a:t>
            </a:r>
          </a:p>
          <a:p>
            <a:r>
              <a:rPr lang="en-US" sz="2000" dirty="0"/>
              <a:t>A heatmap can be generated highlighting the accident prone areas.</a:t>
            </a:r>
          </a:p>
          <a:p>
            <a:endParaRPr lang="en-US" sz="20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56112D0-BBBB-4761-B916-CEA43C08D47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31393" y="1709086"/>
            <a:ext cx="3976034" cy="422365"/>
          </a:xfrm>
        </p:spPr>
        <p:txBody>
          <a:bodyPr>
            <a:noAutofit/>
          </a:bodyPr>
          <a:lstStyle/>
          <a:p>
            <a:r>
              <a:rPr lang="en-US" sz="3200" dirty="0"/>
              <a:t>Maintenance of the highway​</a:t>
            </a:r>
          </a:p>
          <a:p>
            <a:endParaRPr lang="en-US" sz="32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B0C446C-77D9-4469-AAF2-69CF65C0BA1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06333" y="2747363"/>
            <a:ext cx="3603826" cy="3325723"/>
          </a:xfrm>
        </p:spPr>
        <p:txBody>
          <a:bodyPr/>
          <a:lstStyle/>
          <a:p>
            <a:r>
              <a:rPr lang="en-US" sz="2000" dirty="0"/>
              <a:t>For the betterment of the roads.</a:t>
            </a:r>
          </a:p>
          <a:p>
            <a:r>
              <a:rPr lang="en-US" sz="2000" dirty="0"/>
              <a:t>To increase the work efficiency when repairing the roads.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F1BE02-4538-FDCF-1FD6-2E23A762EC2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07427" y="1727297"/>
            <a:ext cx="3387610" cy="422365"/>
          </a:xfrm>
        </p:spPr>
        <p:txBody>
          <a:bodyPr>
            <a:noAutofit/>
          </a:bodyPr>
          <a:lstStyle/>
          <a:p>
            <a:r>
              <a:rPr lang="en-US" sz="3200" dirty="0"/>
              <a:t>Surge in fare prices</a:t>
            </a:r>
            <a:endParaRPr lang="en-IN" sz="32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DCB275C-3022-D632-0A1F-F6FCFA2652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10601" y="2746147"/>
            <a:ext cx="3387265" cy="3325723"/>
          </a:xfrm>
        </p:spPr>
        <p:txBody>
          <a:bodyPr/>
          <a:lstStyle/>
          <a:p>
            <a:r>
              <a:rPr lang="en-US" sz="2000" dirty="0"/>
              <a:t>Commute and travel apps like Uber and Lyft can increase the fare prices based on the traffic and weather conditions.</a:t>
            </a:r>
            <a:endParaRPr lang="en-I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85B73-7A1C-4790-86F0-401CF741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80BB-C0DF-4F1B-8821-E3FD53412E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E8AC66-7A3E-4F83-9C65-F437FD59A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I-94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DE879D-70D2-44BA-84FA-A456D837A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162867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microphone on a stand">
            <a:extLst>
              <a:ext uri="{FF2B5EF4-FFF2-40B4-BE49-F238E27FC236}">
                <a16:creationId xmlns:a16="http://schemas.microsoft.com/office/drawing/2014/main" id="{ED3D65D2-9DE9-4232-8700-901200E717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9" b="7529"/>
          <a:stretch/>
        </p:blipFill>
        <p:spPr>
          <a:xfrm>
            <a:off x="0" y="0"/>
            <a:ext cx="12192000" cy="685800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31EBF600-1098-4A50-AF3D-91E026D36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970123" cy="4684719"/>
          </a:xfrm>
        </p:spPr>
        <p:txBody>
          <a:bodyPr/>
          <a:lstStyle/>
          <a:p>
            <a:r>
              <a:rPr lang="en-US" noProof="0" dirty="0">
                <a:solidFill>
                  <a:schemeClr val="bg1"/>
                </a:solidFill>
              </a:rPr>
              <a:t>Business opportunities are like buses. There's always another one coming.​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CFA71AD6-2CA1-4664-ABEF-DBF332EE45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4684719"/>
            <a:ext cx="5970123" cy="2173281"/>
          </a:xfrm>
        </p:spPr>
        <p:txBody>
          <a:bodyPr/>
          <a:lstStyle/>
          <a:p>
            <a:r>
              <a:rPr lang="en-US" dirty="0"/>
              <a:t>Richard Branson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583E7-034B-4949-8B1B-89B6E90E1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9D3D4E-0011-469E-AA24-739408B70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i-94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C5D76D-D9F6-4527-93DB-59169776D8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5239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21" name="Graphic 19">
            <a:extLst>
              <a:ext uri="{FF2B5EF4-FFF2-40B4-BE49-F238E27FC236}">
                <a16:creationId xmlns:a16="http://schemas.microsoft.com/office/drawing/2014/main" id="{ADED2ED2-D5D8-4799-AA3B-2CD98F011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custGeom>
            <a:avLst/>
            <a:gdLst>
              <a:gd name="connsiteX0" fmla="*/ 8623173 w 8623173"/>
              <a:gd name="connsiteY0" fmla="*/ 1435608 h 5138737"/>
              <a:gd name="connsiteX1" fmla="*/ 5890641 w 8623173"/>
              <a:gd name="connsiteY1" fmla="*/ 0 h 5138737"/>
              <a:gd name="connsiteX2" fmla="*/ 0 w 8623173"/>
              <a:gd name="connsiteY2" fmla="*/ 0 h 5138737"/>
              <a:gd name="connsiteX3" fmla="*/ 5300091 w 8623173"/>
              <a:gd name="connsiteY3" fmla="*/ 2752535 h 5138737"/>
              <a:gd name="connsiteX4" fmla="*/ 659797 w 8623173"/>
              <a:gd name="connsiteY4" fmla="*/ 5138738 h 5138737"/>
              <a:gd name="connsiteX5" fmla="*/ 6609683 w 8623173"/>
              <a:gd name="connsiteY5" fmla="*/ 5138738 h 5138737"/>
              <a:gd name="connsiteX6" fmla="*/ 8623173 w 8623173"/>
              <a:gd name="connsiteY6" fmla="*/ 4083177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23173" h="5138737">
                <a:moveTo>
                  <a:pt x="8623173" y="1435608"/>
                </a:moveTo>
                <a:lnTo>
                  <a:pt x="5890641" y="0"/>
                </a:lnTo>
                <a:lnTo>
                  <a:pt x="0" y="0"/>
                </a:lnTo>
                <a:lnTo>
                  <a:pt x="5300091" y="2752535"/>
                </a:lnTo>
                <a:lnTo>
                  <a:pt x="659797" y="5138738"/>
                </a:lnTo>
                <a:lnTo>
                  <a:pt x="6609683" y="5138738"/>
                </a:lnTo>
                <a:lnTo>
                  <a:pt x="8623173" y="4083177"/>
                </a:lnTo>
                <a:close/>
              </a:path>
            </a:pathLst>
          </a:custGeom>
          <a:solidFill>
            <a:schemeClr val="accent2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828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F9D2BDD-1685-481F-B253-8421541A56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</p:spPr>
      </p:pic>
      <p:sp>
        <p:nvSpPr>
          <p:cNvPr id="32" name="Title 31">
            <a:extLst>
              <a:ext uri="{FF2B5EF4-FFF2-40B4-BE49-F238E27FC236}">
                <a16:creationId xmlns:a16="http://schemas.microsoft.com/office/drawing/2014/main" id="{8D996758-284E-4C63-9A4B-2C107FDFE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600700" cy="4210387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Thank you</a:t>
            </a:r>
            <a:br>
              <a:rPr lang="en-US" dirty="0"/>
            </a:br>
            <a:r>
              <a:rPr lang="en-IN" sz="18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Durga Mohan Bathula</a:t>
            </a:r>
            <a:br>
              <a:rPr lang="en-IN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Sai Pavan Banala</a:t>
            </a:r>
            <a:br>
              <a:rPr lang="en-IN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dirty="0" err="1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SandhyaSree</a:t>
            </a:r>
            <a:r>
              <a:rPr lang="en-IN" sz="18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800" dirty="0" err="1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Yarra</a:t>
            </a:r>
            <a:br>
              <a:rPr lang="en-IN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Arshad Abdullah Mohammed</a:t>
            </a:r>
            <a:br>
              <a:rPr lang="en-IN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Abhishek </a:t>
            </a:r>
            <a:r>
              <a:rPr lang="en-IN" sz="1800" dirty="0" err="1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Vishnubhaktula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BE851-241B-47F9-98FE-199655764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" y="6331226"/>
            <a:ext cx="3497063" cy="526774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3CF198-93B6-4140-8171-3CD9176AE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7062" y="6336472"/>
            <a:ext cx="5197878" cy="529397"/>
          </a:xfrm>
        </p:spPr>
        <p:txBody>
          <a:bodyPr/>
          <a:lstStyle/>
          <a:p>
            <a:r>
              <a:rPr lang="en-US" dirty="0"/>
              <a:t>i-94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322751-6649-4C31-8A1A-3B1A1E73FD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28604"/>
            <a:ext cx="3497060" cy="529396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90C92756-0BB5-41BC-A43D-39DE7F346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4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00700" y="1"/>
            <a:ext cx="6591299" cy="633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45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FE58CE81-79F8-4E88-A7B1-6103D70D0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826" y="1209670"/>
            <a:ext cx="5135764" cy="4953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104D264-19F5-47BB-9134-C9A3CEBC78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59826" y="1789866"/>
            <a:ext cx="5135764" cy="3577259"/>
          </a:xfrm>
        </p:spPr>
        <p:txBody>
          <a:bodyPr/>
          <a:lstStyle/>
          <a:p>
            <a:r>
              <a:rPr lang="en-US" dirty="0"/>
              <a:t>About​</a:t>
            </a:r>
          </a:p>
          <a:p>
            <a:r>
              <a:rPr lang="en-US" dirty="0"/>
              <a:t>Dataset Characteristics​</a:t>
            </a:r>
          </a:p>
          <a:p>
            <a:r>
              <a:rPr lang="en-US" dirty="0"/>
              <a:t>What comes​</a:t>
            </a:r>
          </a:p>
          <a:p>
            <a:r>
              <a:rPr lang="en-US" dirty="0"/>
              <a:t>Workflow</a:t>
            </a:r>
          </a:p>
          <a:p>
            <a:r>
              <a:rPr lang="en-US" dirty="0"/>
              <a:t>Machine Learning Models</a:t>
            </a:r>
          </a:p>
          <a:p>
            <a:r>
              <a:rPr lang="en-US" dirty="0"/>
              <a:t>Observations​</a:t>
            </a:r>
          </a:p>
          <a:p>
            <a:r>
              <a:rPr lang="en-US" dirty="0"/>
              <a:t>Outcomes​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084D5E-27CA-4C1F-A2EC-760AE93FE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1B54F8-5CA5-46A9-86AA-1BF047C38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57848" y="6356350"/>
            <a:ext cx="2971800" cy="365125"/>
          </a:xfrm>
        </p:spPr>
        <p:txBody>
          <a:bodyPr/>
          <a:lstStyle/>
          <a:p>
            <a:r>
              <a:rPr lang="en-US" dirty="0"/>
              <a:t>I-94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F70B7-1A31-4434-AAFC-A5D0CAA10B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39528" y="6356350"/>
            <a:ext cx="1756062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2A52314-D977-4B70-A52B-BD18C4129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000" r="25000"/>
          <a:stretch/>
        </p:blipFill>
        <p:spPr>
          <a:xfrm>
            <a:off x="0" y="-71120"/>
            <a:ext cx="6249946" cy="6858001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08453B12-6818-452E-8213-837B2C23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47100" y="0"/>
            <a:ext cx="3644900" cy="6858000"/>
          </a:xfrm>
          <a:prstGeom prst="rect">
            <a:avLst/>
          </a:prstGeo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572FBD0-0EC0-E1C4-5188-1A98E485F3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l="16654" r="16654"/>
          <a:stretch>
            <a:fillRect/>
          </a:stretch>
        </p:blipFill>
        <p:spPr>
          <a:xfrm>
            <a:off x="0" y="0"/>
            <a:ext cx="6249946" cy="6858000"/>
          </a:xfrm>
        </p:spPr>
      </p:pic>
    </p:spTree>
    <p:extLst>
      <p:ext uri="{BB962C8B-B14F-4D97-AF65-F5344CB8AC3E}">
        <p14:creationId xmlns:p14="http://schemas.microsoft.com/office/powerpoint/2010/main" val="56209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FFDFC4E2-C9DE-4F2E-A89C-715209C0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249" y="1006588"/>
            <a:ext cx="2893813" cy="1034385"/>
          </a:xfrm>
        </p:spPr>
        <p:txBody>
          <a:bodyPr/>
          <a:lstStyle/>
          <a:p>
            <a:r>
              <a:rPr lang="en-US" dirty="0"/>
              <a:t>ABOUT I-94 HIGHWAY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6E7A249-5611-42FD-975D-23A8754CDE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99840" y="594637"/>
            <a:ext cx="7284697" cy="2114859"/>
          </a:xfrm>
        </p:spPr>
        <p:txBody>
          <a:bodyPr/>
          <a:lstStyle/>
          <a:p>
            <a:pPr algn="just"/>
            <a:r>
              <a:rPr lang="en-US" b="0" i="0" dirty="0">
                <a:effectLst/>
              </a:rPr>
              <a:t>It is an east–west </a:t>
            </a:r>
            <a:r>
              <a:rPr lang="en-US" b="0" i="0" u="none" strike="noStrike" dirty="0">
                <a:effectLst/>
              </a:rPr>
              <a:t>Interstate Highway</a:t>
            </a:r>
            <a:r>
              <a:rPr lang="en-US" b="0" i="0" dirty="0">
                <a:effectLst/>
              </a:rPr>
              <a:t> connecting the </a:t>
            </a:r>
            <a:r>
              <a:rPr lang="en-US" b="0" i="0" u="none" strike="noStrike" dirty="0">
                <a:effectLst/>
              </a:rPr>
              <a:t>Great Lakes</a:t>
            </a:r>
            <a:r>
              <a:rPr lang="en-US" b="0" i="0" dirty="0">
                <a:effectLst/>
              </a:rPr>
              <a:t> and northern </a:t>
            </a:r>
            <a:r>
              <a:rPr lang="en-US" b="0" i="0" u="none" strike="noStrike" dirty="0">
                <a:effectLst/>
              </a:rPr>
              <a:t>Great Plains</a:t>
            </a:r>
            <a:r>
              <a:rPr lang="en-US" b="0" i="0" dirty="0">
                <a:effectLst/>
              </a:rPr>
              <a:t> regions of the </a:t>
            </a:r>
            <a:r>
              <a:rPr lang="en-US" b="0" i="0" u="none" strike="noStrike" dirty="0">
                <a:effectLst/>
              </a:rPr>
              <a:t>United States</a:t>
            </a:r>
            <a:r>
              <a:rPr lang="en-US" dirty="0"/>
              <a:t>.</a:t>
            </a:r>
            <a:r>
              <a:rPr lang="en-US" b="0" i="0" dirty="0">
                <a:effectLst/>
              </a:rPr>
              <a:t> It is the only east–west Interstate highway to have a direct connection to Canada.</a:t>
            </a:r>
            <a:r>
              <a:rPr lang="en-US" dirty="0"/>
              <a:t>​</a:t>
            </a:r>
            <a:r>
              <a:rPr lang="en-US" b="0" i="0" dirty="0">
                <a:effectLst/>
              </a:rPr>
              <a:t>Major cities that I-94 connects to are </a:t>
            </a:r>
            <a:r>
              <a:rPr lang="en-US" b="0" i="0" u="none" strike="noStrike" dirty="0">
                <a:effectLst/>
              </a:rPr>
              <a:t>Minneapolis–Saint Paul</a:t>
            </a:r>
            <a:r>
              <a:rPr lang="en-US" b="0" i="0" dirty="0">
                <a:effectLst/>
              </a:rPr>
              <a:t>, </a:t>
            </a:r>
            <a:r>
              <a:rPr lang="en-US" b="0" i="0" u="none" strike="noStrike" dirty="0">
                <a:effectLst/>
              </a:rPr>
              <a:t>Madison</a:t>
            </a:r>
            <a:r>
              <a:rPr lang="en-US" b="0" i="0" dirty="0">
                <a:effectLst/>
              </a:rPr>
              <a:t>, </a:t>
            </a:r>
            <a:r>
              <a:rPr lang="en-US" b="0" i="0" u="none" strike="noStrike" dirty="0">
                <a:effectLst/>
              </a:rPr>
              <a:t>Milwaukee</a:t>
            </a:r>
            <a:r>
              <a:rPr lang="en-US" b="0" i="0" dirty="0">
                <a:effectLst/>
              </a:rPr>
              <a:t>, </a:t>
            </a:r>
            <a:r>
              <a:rPr lang="en-US" b="0" i="0" u="none" strike="noStrike" dirty="0">
                <a:effectLst/>
              </a:rPr>
              <a:t>Chicago</a:t>
            </a:r>
            <a:r>
              <a:rPr lang="en-US" b="0" i="0" dirty="0">
                <a:effectLst/>
              </a:rPr>
              <a:t>, and </a:t>
            </a:r>
            <a:r>
              <a:rPr lang="en-US" b="0" i="0" u="none" strike="noStrike" dirty="0">
                <a:effectLst/>
              </a:rPr>
              <a:t>Detroit</a:t>
            </a:r>
            <a:r>
              <a:rPr lang="en-US" b="0" i="0" dirty="0">
                <a:effectLst/>
              </a:rPr>
              <a:t>. </a:t>
            </a:r>
          </a:p>
          <a:p>
            <a:pPr algn="just"/>
            <a:r>
              <a:rPr lang="en-US" b="0" i="0" dirty="0">
                <a:effectLst/>
              </a:rPr>
              <a:t>This dataset consists of traffic volume between </a:t>
            </a:r>
            <a:r>
              <a:rPr lang="en-US" b="0" i="0" u="none" strike="noStrike" dirty="0">
                <a:effectLst/>
              </a:rPr>
              <a:t>Minneapolis and Saint Paul.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9674C4A-15EC-49F9-9558-66BD79A9AF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8602" r="418" b="46040"/>
          <a:stretch/>
        </p:blipFill>
        <p:spPr>
          <a:xfrm>
            <a:off x="317087" y="3220161"/>
            <a:ext cx="11557828" cy="3496508"/>
          </a:xfrm>
          <a:prstGeom prst="roundRect">
            <a:avLst>
              <a:gd name="adj" fmla="val 1237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93D79-8EC5-46CD-AA16-7851250E7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3497062" cy="501650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BF3A7C-6F25-4CD0-85C5-EE1A21BCB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7062" y="6356350"/>
            <a:ext cx="5197878" cy="501650"/>
          </a:xfrm>
        </p:spPr>
        <p:txBody>
          <a:bodyPr/>
          <a:lstStyle/>
          <a:p>
            <a:r>
              <a:rPr lang="en-US" dirty="0"/>
              <a:t>I-94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8DCB15-B29C-40F0-9B09-422989A486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56350"/>
            <a:ext cx="3497060" cy="501650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76674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72959FDF-4737-4BEB-9D35-6DB8A671E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2" y="522081"/>
            <a:ext cx="5199073" cy="495300"/>
          </a:xfrm>
        </p:spPr>
        <p:txBody>
          <a:bodyPr/>
          <a:lstStyle/>
          <a:p>
            <a:r>
              <a:rPr lang="en-US" dirty="0"/>
              <a:t>Dataset Characteristics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A6F397-7374-4541-A1A2-828BE4A75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5562" y="6460837"/>
            <a:ext cx="2743200" cy="365125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770F18-DF9C-4E9C-ACBC-82DD0209D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I-94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3C026D-1A11-4842-8D7D-85A1B8F943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5143" y="6492874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92D90-D042-493B-C8AD-104EAE43D6D2}"/>
              </a:ext>
            </a:extLst>
          </p:cNvPr>
          <p:cNvSpPr txBox="1"/>
          <p:nvPr/>
        </p:nvSpPr>
        <p:spPr>
          <a:xfrm>
            <a:off x="6920753" y="446565"/>
            <a:ext cx="2859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No. of attributes: 10</a:t>
            </a:r>
          </a:p>
          <a:p>
            <a:r>
              <a:rPr lang="en-IN" b="1" dirty="0"/>
              <a:t>No. of Instances: 48121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7AB88-94A9-B740-893A-EA253D37A41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14702" y="1444297"/>
            <a:ext cx="10580888" cy="508101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700" b="1" dirty="0" err="1">
                <a:solidFill>
                  <a:schemeClr val="accent1">
                    <a:lumMod val="50000"/>
                  </a:schemeClr>
                </a:solidFill>
              </a:rPr>
              <a:t>DateTime</a:t>
            </a:r>
            <a:r>
              <a:rPr lang="en-US" sz="1700" b="1" dirty="0">
                <a:solidFill>
                  <a:schemeClr val="accent1">
                    <a:lumMod val="50000"/>
                  </a:schemeClr>
                </a:solidFill>
              </a:rPr>
              <a:t> - Hour of the data collected in local CST time</a:t>
            </a:r>
          </a:p>
          <a:p>
            <a:pPr>
              <a:lnSpc>
                <a:spcPct val="150000"/>
              </a:lnSpc>
            </a:pPr>
            <a:r>
              <a:rPr lang="en-US" sz="1700" b="1" dirty="0">
                <a:solidFill>
                  <a:schemeClr val="accent1">
                    <a:lumMod val="50000"/>
                  </a:schemeClr>
                </a:solidFill>
              </a:rPr>
              <a:t>Junction -  The number of the junction on the highway</a:t>
            </a:r>
          </a:p>
          <a:p>
            <a:pPr>
              <a:lnSpc>
                <a:spcPct val="150000"/>
              </a:lnSpc>
            </a:pPr>
            <a:r>
              <a:rPr lang="en-US" sz="1700" b="1" dirty="0">
                <a:solidFill>
                  <a:schemeClr val="accent1">
                    <a:lumMod val="50000"/>
                  </a:schemeClr>
                </a:solidFill>
              </a:rPr>
              <a:t>holiday - US National holidays plus regional holiday</a:t>
            </a:r>
          </a:p>
          <a:p>
            <a:pPr>
              <a:lnSpc>
                <a:spcPct val="150000"/>
              </a:lnSpc>
            </a:pPr>
            <a:r>
              <a:rPr lang="en-US" sz="1700" b="1" dirty="0">
                <a:solidFill>
                  <a:schemeClr val="accent1">
                    <a:lumMod val="50000"/>
                  </a:schemeClr>
                </a:solidFill>
              </a:rPr>
              <a:t>temp - Numeric Average </a:t>
            </a:r>
            <a:r>
              <a:rPr lang="en-US" sz="1700" b="1" dirty="0" err="1">
                <a:solidFill>
                  <a:schemeClr val="accent1">
                    <a:lumMod val="50000"/>
                  </a:schemeClr>
                </a:solidFill>
              </a:rPr>
              <a:t>temprature</a:t>
            </a:r>
            <a:r>
              <a:rPr lang="en-US" sz="1700" b="1" dirty="0">
                <a:solidFill>
                  <a:schemeClr val="accent1">
                    <a:lumMod val="50000"/>
                  </a:schemeClr>
                </a:solidFill>
              </a:rPr>
              <a:t> in kelvin</a:t>
            </a:r>
          </a:p>
          <a:p>
            <a:pPr>
              <a:lnSpc>
                <a:spcPct val="150000"/>
              </a:lnSpc>
            </a:pPr>
            <a:r>
              <a:rPr lang="en-US" sz="1700" b="1" dirty="0">
                <a:solidFill>
                  <a:schemeClr val="accent1">
                    <a:lumMod val="50000"/>
                  </a:schemeClr>
                </a:solidFill>
              </a:rPr>
              <a:t>rain_1h - Numeric Amount in mm of rain that occurred in the hour</a:t>
            </a:r>
          </a:p>
          <a:p>
            <a:pPr>
              <a:lnSpc>
                <a:spcPct val="150000"/>
              </a:lnSpc>
            </a:pPr>
            <a:r>
              <a:rPr lang="en-US" sz="1700" b="1" dirty="0">
                <a:solidFill>
                  <a:schemeClr val="accent1">
                    <a:lumMod val="50000"/>
                  </a:schemeClr>
                </a:solidFill>
              </a:rPr>
              <a:t>snow_1h - Numeric Amount in mm of snow that occurred in the hour</a:t>
            </a:r>
          </a:p>
          <a:p>
            <a:pPr>
              <a:lnSpc>
                <a:spcPct val="150000"/>
              </a:lnSpc>
            </a:pPr>
            <a:r>
              <a:rPr lang="en-US" sz="1700" b="1" dirty="0" err="1">
                <a:solidFill>
                  <a:schemeClr val="accent1">
                    <a:lumMod val="50000"/>
                  </a:schemeClr>
                </a:solidFill>
              </a:rPr>
              <a:t>clouds_all</a:t>
            </a:r>
            <a:r>
              <a:rPr lang="en-US" sz="1700" b="1" dirty="0">
                <a:solidFill>
                  <a:schemeClr val="accent1">
                    <a:lumMod val="50000"/>
                  </a:schemeClr>
                </a:solidFill>
              </a:rPr>
              <a:t> - Numeric Percentage of cloud cover</a:t>
            </a:r>
          </a:p>
          <a:p>
            <a:pPr>
              <a:lnSpc>
                <a:spcPct val="150000"/>
              </a:lnSpc>
            </a:pPr>
            <a:r>
              <a:rPr lang="en-US" sz="1700" b="1" dirty="0" err="1">
                <a:solidFill>
                  <a:schemeClr val="accent1">
                    <a:lumMod val="50000"/>
                  </a:schemeClr>
                </a:solidFill>
              </a:rPr>
              <a:t>weather_main</a:t>
            </a:r>
            <a:r>
              <a:rPr lang="en-US" sz="1700" b="1" dirty="0">
                <a:solidFill>
                  <a:schemeClr val="accent1">
                    <a:lumMod val="50000"/>
                  </a:schemeClr>
                </a:solidFill>
              </a:rPr>
              <a:t> - Categorical Short textual description of the current weather</a:t>
            </a:r>
          </a:p>
          <a:p>
            <a:pPr>
              <a:lnSpc>
                <a:spcPct val="150000"/>
              </a:lnSpc>
            </a:pPr>
            <a:r>
              <a:rPr lang="en-US" sz="1700" b="1" dirty="0" err="1">
                <a:solidFill>
                  <a:schemeClr val="accent1">
                    <a:lumMod val="50000"/>
                  </a:schemeClr>
                </a:solidFill>
              </a:rPr>
              <a:t>weather_description</a:t>
            </a:r>
            <a:r>
              <a:rPr lang="en-US" sz="1700" b="1" dirty="0">
                <a:solidFill>
                  <a:schemeClr val="accent1">
                    <a:lumMod val="50000"/>
                  </a:schemeClr>
                </a:solidFill>
              </a:rPr>
              <a:t> - Categorical Longer textual description of the current weather</a:t>
            </a:r>
          </a:p>
          <a:p>
            <a:pPr>
              <a:lnSpc>
                <a:spcPct val="150000"/>
              </a:lnSpc>
            </a:pPr>
            <a:r>
              <a:rPr lang="en-US" sz="1700" b="1" dirty="0" err="1">
                <a:solidFill>
                  <a:schemeClr val="accent1">
                    <a:lumMod val="50000"/>
                  </a:schemeClr>
                </a:solidFill>
              </a:rPr>
              <a:t>traffic_volume</a:t>
            </a:r>
            <a:r>
              <a:rPr lang="en-US" sz="1700" b="1" dirty="0">
                <a:solidFill>
                  <a:schemeClr val="accent1">
                    <a:lumMod val="50000"/>
                  </a:schemeClr>
                </a:solidFill>
              </a:rPr>
              <a:t> - Numeric Hourly I-94 ATR 301 reported westbound traffic volume</a:t>
            </a:r>
            <a:endParaRPr lang="en-IN" sz="17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5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4296C7E-93C4-4BC6-9879-EA4FCBAEB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2373875" y="476720"/>
            <a:ext cx="9523485" cy="590456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1671AE-ABE8-82ED-B7C6-85D7B0FB57D8}"/>
              </a:ext>
            </a:extLst>
          </p:cNvPr>
          <p:cNvSpPr txBox="1"/>
          <p:nvPr/>
        </p:nvSpPr>
        <p:spPr>
          <a:xfrm>
            <a:off x="365760" y="4352788"/>
            <a:ext cx="5902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Rockwell" panose="02060603020205020403" pitchFamily="18" charset="0"/>
              </a:rPr>
              <a:t>WHAT </a:t>
            </a:r>
            <a:r>
              <a:rPr lang="en-US" sz="4800" b="1" dirty="0">
                <a:solidFill>
                  <a:srgbClr val="CBD7D5"/>
                </a:solidFill>
                <a:latin typeface="Rockwell" panose="02060603020205020403" pitchFamily="18" charset="0"/>
              </a:rPr>
              <a:t>COMES?</a:t>
            </a:r>
            <a:endParaRPr lang="en-IN" sz="4800" b="1" dirty="0">
              <a:solidFill>
                <a:srgbClr val="CBD7D5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13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FF872A7D-E6CA-4BD5-B88B-0498D0B75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333" y="658179"/>
            <a:ext cx="3246645" cy="495300"/>
          </a:xfrm>
        </p:spPr>
        <p:txBody>
          <a:bodyPr/>
          <a:lstStyle/>
          <a:p>
            <a:r>
              <a:rPr lang="en-US" sz="4000" dirty="0"/>
              <a:t>What comes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FC41A5-6D3B-4D54-8B6D-00B49FDE21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6593" y="3043280"/>
            <a:ext cx="4114800" cy="422365"/>
          </a:xfrm>
        </p:spPr>
        <p:txBody>
          <a:bodyPr>
            <a:noAutofit/>
          </a:bodyPr>
          <a:lstStyle/>
          <a:p>
            <a:r>
              <a:rPr lang="en-US" sz="3200" dirty="0"/>
              <a:t>To increase road safety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56112D0-BBBB-4761-B916-CEA43C08D47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31393" y="3043280"/>
            <a:ext cx="3976034" cy="422365"/>
          </a:xfrm>
        </p:spPr>
        <p:txBody>
          <a:bodyPr>
            <a:noAutofit/>
          </a:bodyPr>
          <a:lstStyle/>
          <a:p>
            <a:r>
              <a:rPr lang="en-US" sz="3200" dirty="0"/>
              <a:t>Maintenance of the highway​</a:t>
            </a:r>
          </a:p>
          <a:p>
            <a:endParaRPr lang="en-US" sz="32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F1BE02-4538-FDCF-1FD6-2E23A762EC2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46193" y="3043280"/>
            <a:ext cx="3387610" cy="422365"/>
          </a:xfrm>
        </p:spPr>
        <p:txBody>
          <a:bodyPr>
            <a:noAutofit/>
          </a:bodyPr>
          <a:lstStyle/>
          <a:p>
            <a:r>
              <a:rPr lang="en-US" sz="3200" dirty="0"/>
              <a:t>Surge in fare prices</a:t>
            </a:r>
            <a:endParaRPr lang="en-I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85B73-7A1C-4790-86F0-401CF741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80BB-C0DF-4F1B-8821-E3FD53412E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E8AC66-7A3E-4F83-9C65-F437FD59A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I-94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DE879D-70D2-44BA-84FA-A456D837A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79022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C331332-917B-5D2D-406B-BE44176EFE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5329" r="5329"/>
          <a:stretch/>
        </p:blipFill>
        <p:spPr>
          <a:xfrm>
            <a:off x="1125817" y="742019"/>
            <a:ext cx="9940366" cy="5591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D2F98-0CDA-431A-810A-FD67B395204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BDE209-C6C2-47F7-90FF-57BA5CD558C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i-94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C4CC15-5675-4EC8-AF7F-905D46CC17D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52A636-A004-E242-4C0C-7FC4CC100840}"/>
              </a:ext>
            </a:extLst>
          </p:cNvPr>
          <p:cNvSpPr txBox="1"/>
          <p:nvPr/>
        </p:nvSpPr>
        <p:spPr>
          <a:xfrm>
            <a:off x="89647" y="114643"/>
            <a:ext cx="265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WORKFLOW</a:t>
            </a:r>
            <a:endParaRPr lang="en-IN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088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77D8642-6A8C-84AC-FE89-C4252375F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2521"/>
            <a:ext cx="10515600" cy="495300"/>
          </a:xfrm>
        </p:spPr>
        <p:txBody>
          <a:bodyPr/>
          <a:lstStyle/>
          <a:p>
            <a:r>
              <a:rPr lang="en-US" dirty="0"/>
              <a:t>Machine learning models</a:t>
            </a:r>
            <a:endParaRPr lang="en-IN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629CB7D-062A-F259-5C35-069F9C6F92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0318" y="1257318"/>
            <a:ext cx="4376935" cy="422365"/>
          </a:xfrm>
        </p:spPr>
        <p:txBody>
          <a:bodyPr/>
          <a:lstStyle/>
          <a:p>
            <a:r>
              <a:rPr lang="en-US" dirty="0"/>
              <a:t>Two-class neural network</a:t>
            </a:r>
            <a:endParaRPr lang="en-I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21D6AB9-A8F4-654B-B49F-8691D12F37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7344" y="3901183"/>
            <a:ext cx="4798998" cy="422365"/>
          </a:xfrm>
        </p:spPr>
        <p:txBody>
          <a:bodyPr>
            <a:normAutofit/>
          </a:bodyPr>
          <a:lstStyle/>
          <a:p>
            <a:r>
              <a:rPr lang="en-US" dirty="0"/>
              <a:t>Two-class boosted decision tree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AE664F-42E7-CFC6-FA30-0E5FFBBCA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80BB-C0DF-4F1B-8821-E3FD53412E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697371-DD62-D5F1-9CB2-73A115D8C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 models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6DB2D9-FD8D-C54A-7317-C25A98B43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E23D8C8-4C73-EE9C-DD75-4636C9D88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04" y="4326011"/>
            <a:ext cx="6431837" cy="1447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DDC9D3-4DC7-1F97-FA26-480E8B57D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04" y="1728881"/>
            <a:ext cx="6342273" cy="181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8159343-46FD-5860-BEE4-0C48A56C18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225"/>
          <a:stretch/>
        </p:blipFill>
        <p:spPr>
          <a:xfrm>
            <a:off x="7280472" y="1450235"/>
            <a:ext cx="4611210" cy="4460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6941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77D8642-6A8C-84AC-FE89-C4252375F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2521"/>
            <a:ext cx="10515600" cy="495300"/>
          </a:xfrm>
        </p:spPr>
        <p:txBody>
          <a:bodyPr/>
          <a:lstStyle/>
          <a:p>
            <a:r>
              <a:rPr lang="en-US" dirty="0"/>
              <a:t>Machine learning models</a:t>
            </a:r>
            <a:endParaRPr lang="en-IN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629CB7D-062A-F259-5C35-069F9C6F92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2678" y="1003805"/>
            <a:ext cx="5386107" cy="495300"/>
          </a:xfrm>
        </p:spPr>
        <p:txBody>
          <a:bodyPr>
            <a:normAutofit/>
          </a:bodyPr>
          <a:lstStyle/>
          <a:p>
            <a:r>
              <a:rPr lang="en-US" dirty="0"/>
              <a:t>Boosted decision tree regression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AE664F-42E7-CFC6-FA30-0E5FFBBCA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80BB-C0DF-4F1B-8821-E3FD53412E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697371-DD62-D5F1-9CB2-73A115D8C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 models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6DB2D9-FD8D-C54A-7317-C25A98B43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7912BD-47C2-85AB-6B9B-A2EF7D6E5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" t="31879" r="-455" b="3642"/>
          <a:stretch/>
        </p:blipFill>
        <p:spPr>
          <a:xfrm>
            <a:off x="6542565" y="1251455"/>
            <a:ext cx="5153025" cy="4702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AFB01D-29C1-D7DB-14C6-E59CF892D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" b="80687"/>
          <a:stretch/>
        </p:blipFill>
        <p:spPr>
          <a:xfrm>
            <a:off x="682678" y="4976341"/>
            <a:ext cx="4495800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AC562D-F29A-D0E9-9E5F-2FD2DD51A4D0}"/>
              </a:ext>
            </a:extLst>
          </p:cNvPr>
          <p:cNvSpPr txBox="1"/>
          <p:nvPr/>
        </p:nvSpPr>
        <p:spPr>
          <a:xfrm>
            <a:off x="682678" y="1486769"/>
            <a:ext cx="4000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regression model used here only taken numeric Independent Variables.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4BDC9D-AC27-F72F-0481-C7BA3ABD7419}"/>
              </a:ext>
            </a:extLst>
          </p:cNvPr>
          <p:cNvSpPr txBox="1"/>
          <p:nvPr/>
        </p:nvSpPr>
        <p:spPr>
          <a:xfrm>
            <a:off x="645965" y="2793733"/>
            <a:ext cx="4000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Coefficient of determination, represents the predictive power of the model as a value between 0 and 1. Zero means the model is random (explains nothing); 1 means there is a perfect fit 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727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55973"/>
      </a:accent1>
      <a:accent2>
        <a:srgbClr val="8189A2"/>
      </a:accent2>
      <a:accent3>
        <a:srgbClr val="BB9569"/>
      </a:accent3>
      <a:accent4>
        <a:srgbClr val="A25526"/>
      </a:accent4>
      <a:accent5>
        <a:srgbClr val="EEECE0"/>
      </a:accent5>
      <a:accent6>
        <a:srgbClr val="592A0E"/>
      </a:accent6>
      <a:hlink>
        <a:srgbClr val="0563C1"/>
      </a:hlink>
      <a:folHlink>
        <a:srgbClr val="954F72"/>
      </a:folHlink>
    </a:clrScheme>
    <a:fontScheme name="Custom 27">
      <a:majorFont>
        <a:latin typeface="Franklin Gothic Demi Cond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 Presentation_TM16411254_Win32_JC_SL_v3.potx" id="{A49F532D-B704-4DFF-BADB-F4289203C174}" vid="{D1827142-D2F0-440A-808F-EAD0984C5F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F98B39-7EBA-4823-84A5-26F4787998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6AFC83-AE02-40B8-BC2C-6B2B88106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5621FE4-3184-49E6-95AD-A045530002EF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Modern presentation</Template>
  <TotalTime>968</TotalTime>
  <Words>568</Words>
  <Application>Microsoft Office PowerPoint</Application>
  <PresentationFormat>Widescreen</PresentationFormat>
  <Paragraphs>106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Franklin Gothic Demi Cond</vt:lpstr>
      <vt:lpstr>Rockwell</vt:lpstr>
      <vt:lpstr>Segoe UI Light</vt:lpstr>
      <vt:lpstr>Univers Light</vt:lpstr>
      <vt:lpstr>Office Theme</vt:lpstr>
      <vt:lpstr>PowerPoint Presentation</vt:lpstr>
      <vt:lpstr>agenda</vt:lpstr>
      <vt:lpstr>ABOUT I-94 HIGHWAY</vt:lpstr>
      <vt:lpstr>Dataset Characteristics</vt:lpstr>
      <vt:lpstr>PowerPoint Presentation</vt:lpstr>
      <vt:lpstr>What comes</vt:lpstr>
      <vt:lpstr>PowerPoint Presentation</vt:lpstr>
      <vt:lpstr>Machine learning models</vt:lpstr>
      <vt:lpstr>Machine learning models</vt:lpstr>
      <vt:lpstr>Machine learning models</vt:lpstr>
      <vt:lpstr>observations</vt:lpstr>
      <vt:lpstr>outcomes</vt:lpstr>
      <vt:lpstr>Business opportunities are like buses. There's always another one coming.​</vt:lpstr>
      <vt:lpstr>Thank you Durga Mohan Bathula Sai Pavan Banala SandhyaSree Yarra Arshad Abdullah Mohammed Abhishek Vishnubhaktula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Mohan Bathula</dc:creator>
  <cp:lastModifiedBy>Mohan Bathula</cp:lastModifiedBy>
  <cp:revision>12</cp:revision>
  <dcterms:created xsi:type="dcterms:W3CDTF">2022-11-07T00:54:23Z</dcterms:created>
  <dcterms:modified xsi:type="dcterms:W3CDTF">2022-11-07T18:07:31Z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